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7" r:id="rId2"/>
    <p:sldId id="270" r:id="rId3"/>
    <p:sldId id="268" r:id="rId4"/>
    <p:sldId id="264" r:id="rId5"/>
    <p:sldId id="261" r:id="rId6"/>
    <p:sldId id="267" r:id="rId7"/>
    <p:sldId id="259" r:id="rId8"/>
    <p:sldId id="263" r:id="rId9"/>
    <p:sldId id="265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34" autoAdjust="0"/>
    <p:restoredTop sz="94660"/>
  </p:normalViewPr>
  <p:slideViewPr>
    <p:cSldViewPr>
      <p:cViewPr>
        <p:scale>
          <a:sx n="100" d="100"/>
          <a:sy n="100" d="100"/>
        </p:scale>
        <p:origin x="-984" y="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570559-3F7A-4D97-A63C-6A3C3794F65F}" type="doc">
      <dgm:prSet loTypeId="urn:microsoft.com/office/officeart/2005/8/layout/pyramid1" loCatId="pyramid" qsTypeId="urn:microsoft.com/office/officeart/2005/8/quickstyle/3d1" qsCatId="3D" csTypeId="urn:microsoft.com/office/officeart/2005/8/colors/colorful2" csCatId="colorful" phldr="1"/>
      <dgm:spPr/>
    </dgm:pt>
    <dgm:pt modelId="{415C4926-9A69-4523-B70E-E5F9A079D438}">
      <dgm:prSet phldrT="[Текст]" custT="1"/>
      <dgm:spPr>
        <a:effectLst>
          <a:outerShdw blurRad="50800" dist="50800" dir="5400000" algn="ctr" rotWithShape="0">
            <a:schemeClr val="bg1"/>
          </a:outerShdw>
        </a:effectLst>
      </dgm:spPr>
      <dgm:t>
        <a:bodyPr/>
        <a:lstStyle/>
        <a:p>
          <a:pPr algn="ctr"/>
          <a:endParaRPr lang="ru-RU" sz="1200" dirty="0" smtClean="0">
            <a:latin typeface="Candara" panose="020E0502030303020204" pitchFamily="34" charset="0"/>
            <a:cs typeface="Times New Roman" panose="02020603050405020304" pitchFamily="18" charset="0"/>
          </a:endParaRPr>
        </a:p>
        <a:p>
          <a:pPr algn="ctr"/>
          <a:endParaRPr lang="ru-RU" sz="1200" dirty="0" smtClean="0">
            <a:latin typeface="Candara" panose="020E0502030303020204" pitchFamily="34" charset="0"/>
            <a:cs typeface="Times New Roman" panose="02020603050405020304" pitchFamily="18" charset="0"/>
          </a:endParaRPr>
        </a:p>
        <a:p>
          <a:pPr algn="ctr"/>
          <a:endParaRPr lang="ru-RU" sz="1200" dirty="0" smtClean="0">
            <a:latin typeface="Candara" panose="020E0502030303020204" pitchFamily="34" charset="0"/>
            <a:cs typeface="Times New Roman" panose="02020603050405020304" pitchFamily="18" charset="0"/>
          </a:endParaRPr>
        </a:p>
        <a:p>
          <a:pPr marL="268288" indent="0" algn="l"/>
          <a:endParaRPr lang="ru-RU" sz="1200" dirty="0" smtClean="0">
            <a:effectLst>
              <a:outerShdw blurRad="50800" dist="38100" dir="2700000" algn="tl" rotWithShape="0">
                <a:schemeClr val="bg1">
                  <a:alpha val="83000"/>
                </a:schemeClr>
              </a:outerShdw>
            </a:effectLst>
            <a:latin typeface="Candara" panose="020E0502030303020204" pitchFamily="34" charset="0"/>
            <a:cs typeface="Times New Roman" panose="02020603050405020304" pitchFamily="18" charset="0"/>
          </a:endParaRPr>
        </a:p>
        <a:p>
          <a:pPr marL="177800" indent="0" algn="ctr"/>
          <a:r>
            <a:rPr lang="ru-RU" sz="1100" dirty="0" smtClean="0">
              <a:effectLst>
                <a:outerShdw blurRad="50800" dist="38100" dir="2700000" algn="tl" rotWithShape="0">
                  <a:schemeClr val="bg1">
                    <a:alpha val="83000"/>
                  </a:schemeClr>
                </a:outerShdw>
              </a:effectLst>
              <a:latin typeface="Candara" panose="020E0502030303020204" pitchFamily="34" charset="0"/>
              <a:cs typeface="Times New Roman" panose="02020603050405020304" pitchFamily="18" charset="0"/>
            </a:rPr>
            <a:t>Федеральный </a:t>
          </a:r>
        </a:p>
        <a:p>
          <a:pPr marL="177800" indent="0" algn="ctr"/>
          <a:r>
            <a:rPr lang="ru-RU" sz="1100" dirty="0" smtClean="0">
              <a:effectLst>
                <a:outerShdw blurRad="50800" dist="38100" dir="2700000" algn="tl" rotWithShape="0">
                  <a:schemeClr val="bg1">
                    <a:alpha val="83000"/>
                  </a:schemeClr>
                </a:outerShdw>
              </a:effectLst>
              <a:latin typeface="Candara" panose="020E0502030303020204" pitchFamily="34" charset="0"/>
              <a:cs typeface="Times New Roman" panose="02020603050405020304" pitchFamily="18" charset="0"/>
            </a:rPr>
            <a:t>уровень</a:t>
          </a:r>
          <a:endParaRPr lang="ru-RU" sz="1200" dirty="0">
            <a:effectLst>
              <a:outerShdw blurRad="50800" dist="38100" dir="2700000" algn="tl" rotWithShape="0">
                <a:schemeClr val="bg1">
                  <a:alpha val="83000"/>
                </a:schemeClr>
              </a:outerShdw>
            </a:effectLst>
            <a:latin typeface="Candara" panose="020E0502030303020204" pitchFamily="34" charset="0"/>
            <a:cs typeface="Times New Roman" panose="02020603050405020304" pitchFamily="18" charset="0"/>
          </a:endParaRPr>
        </a:p>
      </dgm:t>
    </dgm:pt>
    <dgm:pt modelId="{A8CA93AA-3818-4D8A-9FA5-9584C1448E72}" type="parTrans" cxnId="{200262D9-CB33-428C-B892-09E6B15750D6}">
      <dgm:prSet/>
      <dgm:spPr/>
      <dgm:t>
        <a:bodyPr/>
        <a:lstStyle/>
        <a:p>
          <a:endParaRPr lang="ru-RU">
            <a:latin typeface="Candara" panose="020E0502030303020204" pitchFamily="34" charset="0"/>
          </a:endParaRPr>
        </a:p>
      </dgm:t>
    </dgm:pt>
    <dgm:pt modelId="{141BE350-93FF-4FC0-A194-158812E0D1BC}" type="sibTrans" cxnId="{200262D9-CB33-428C-B892-09E6B15750D6}">
      <dgm:prSet/>
      <dgm:spPr/>
      <dgm:t>
        <a:bodyPr/>
        <a:lstStyle/>
        <a:p>
          <a:endParaRPr lang="ru-RU">
            <a:latin typeface="Candara" panose="020E0502030303020204" pitchFamily="34" charset="0"/>
          </a:endParaRPr>
        </a:p>
      </dgm:t>
    </dgm:pt>
    <dgm:pt modelId="{657D1CD7-4FD6-418C-92EB-49F57C782F3F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sz="1600" dirty="0" smtClean="0">
              <a:solidFill>
                <a:srgbClr val="002060"/>
              </a:solidFill>
              <a:latin typeface="Candara" panose="020E0502030303020204" pitchFamily="34" charset="0"/>
            </a:rPr>
            <a:t>Региональный </a:t>
          </a:r>
          <a:r>
            <a:rPr lang="ru-RU" sz="1600" dirty="0" smtClean="0">
              <a:latin typeface="Candara" panose="020E0502030303020204" pitchFamily="34" charset="0"/>
            </a:rPr>
            <a:t>уровень</a:t>
          </a:r>
          <a:endParaRPr lang="ru-RU" sz="1600" dirty="0">
            <a:latin typeface="Candara" panose="020E0502030303020204" pitchFamily="34" charset="0"/>
          </a:endParaRPr>
        </a:p>
      </dgm:t>
    </dgm:pt>
    <dgm:pt modelId="{40EC485E-B1AF-4DDF-AE75-AE0044573758}" type="parTrans" cxnId="{654D1CF7-4A82-4E10-BDFD-DE4BFC051FFF}">
      <dgm:prSet/>
      <dgm:spPr/>
      <dgm:t>
        <a:bodyPr/>
        <a:lstStyle/>
        <a:p>
          <a:endParaRPr lang="ru-RU">
            <a:latin typeface="Candara" panose="020E0502030303020204" pitchFamily="34" charset="0"/>
          </a:endParaRPr>
        </a:p>
      </dgm:t>
    </dgm:pt>
    <dgm:pt modelId="{9A7BFBC0-3F9B-4CBC-8150-23BDD6614F6C}" type="sibTrans" cxnId="{654D1CF7-4A82-4E10-BDFD-DE4BFC051FFF}">
      <dgm:prSet/>
      <dgm:spPr/>
      <dgm:t>
        <a:bodyPr/>
        <a:lstStyle/>
        <a:p>
          <a:endParaRPr lang="ru-RU">
            <a:latin typeface="Candara" panose="020E0502030303020204" pitchFamily="34" charset="0"/>
          </a:endParaRPr>
        </a:p>
      </dgm:t>
    </dgm:pt>
    <dgm:pt modelId="{0B9BBE9D-62D0-487F-A037-0103FAAE8B85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ru-RU" sz="1800" dirty="0" smtClean="0">
              <a:latin typeface="Candara" panose="020E0502030303020204" pitchFamily="34" charset="0"/>
            </a:rPr>
            <a:t>Уровень ОО</a:t>
          </a:r>
          <a:endParaRPr lang="ru-RU" sz="1800" dirty="0">
            <a:latin typeface="Candara" panose="020E0502030303020204" pitchFamily="34" charset="0"/>
          </a:endParaRPr>
        </a:p>
      </dgm:t>
    </dgm:pt>
    <dgm:pt modelId="{88383D47-999D-49FC-BBE8-689123E50E48}" type="parTrans" cxnId="{1ED9AD56-F843-4F13-A9E8-0A956725A7BE}">
      <dgm:prSet/>
      <dgm:spPr/>
      <dgm:t>
        <a:bodyPr/>
        <a:lstStyle/>
        <a:p>
          <a:endParaRPr lang="ru-RU">
            <a:latin typeface="Candara" panose="020E0502030303020204" pitchFamily="34" charset="0"/>
          </a:endParaRPr>
        </a:p>
      </dgm:t>
    </dgm:pt>
    <dgm:pt modelId="{97E04100-8045-4C5A-8711-A81FF218EF92}" type="sibTrans" cxnId="{1ED9AD56-F843-4F13-A9E8-0A956725A7BE}">
      <dgm:prSet/>
      <dgm:spPr/>
      <dgm:t>
        <a:bodyPr/>
        <a:lstStyle/>
        <a:p>
          <a:endParaRPr lang="ru-RU">
            <a:latin typeface="Candara" panose="020E0502030303020204" pitchFamily="34" charset="0"/>
          </a:endParaRPr>
        </a:p>
      </dgm:t>
    </dgm:pt>
    <dgm:pt modelId="{D4453C38-7DDD-4710-A6A6-EAC2C58CEF99}" type="pres">
      <dgm:prSet presAssocID="{BB570559-3F7A-4D97-A63C-6A3C3794F65F}" presName="Name0" presStyleCnt="0">
        <dgm:presLayoutVars>
          <dgm:dir/>
          <dgm:animLvl val="lvl"/>
          <dgm:resizeHandles val="exact"/>
        </dgm:presLayoutVars>
      </dgm:prSet>
      <dgm:spPr/>
    </dgm:pt>
    <dgm:pt modelId="{01FD135F-BCE0-4DFD-979D-6E52E2B80C34}" type="pres">
      <dgm:prSet presAssocID="{415C4926-9A69-4523-B70E-E5F9A079D438}" presName="Name8" presStyleCnt="0"/>
      <dgm:spPr/>
    </dgm:pt>
    <dgm:pt modelId="{4C65E806-9AE0-4F9A-9B52-833673D877DF}" type="pres">
      <dgm:prSet presAssocID="{415C4926-9A69-4523-B70E-E5F9A079D438}" presName="level" presStyleLbl="node1" presStyleIdx="0" presStyleCnt="3" custScaleX="97259" custScaleY="11017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C88C2-C44E-422C-BE7F-96A59EA583D5}" type="pres">
      <dgm:prSet presAssocID="{415C4926-9A69-4523-B70E-E5F9A079D43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957000-0748-4914-9D92-30EA4289335D}" type="pres">
      <dgm:prSet presAssocID="{657D1CD7-4FD6-418C-92EB-49F57C782F3F}" presName="Name8" presStyleCnt="0"/>
      <dgm:spPr/>
    </dgm:pt>
    <dgm:pt modelId="{EB052AC8-7793-42EA-8F06-06EC314B02EA}" type="pres">
      <dgm:prSet presAssocID="{657D1CD7-4FD6-418C-92EB-49F57C782F3F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E5CE3D-1A50-4777-95DD-E55CAA560B70}" type="pres">
      <dgm:prSet presAssocID="{657D1CD7-4FD6-418C-92EB-49F57C782F3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E68DB3-32C4-4F86-92D6-98808F38F38D}" type="pres">
      <dgm:prSet presAssocID="{0B9BBE9D-62D0-487F-A037-0103FAAE8B85}" presName="Name8" presStyleCnt="0"/>
      <dgm:spPr/>
    </dgm:pt>
    <dgm:pt modelId="{09334668-D4C9-4EBC-9AF5-7BDBD749E33C}" type="pres">
      <dgm:prSet presAssocID="{0B9BBE9D-62D0-487F-A037-0103FAAE8B85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0BEC6A-50C8-4E51-AC26-37EE488B0C48}" type="pres">
      <dgm:prSet presAssocID="{0B9BBE9D-62D0-487F-A037-0103FAAE8B8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B4E1BE-2A75-4A44-8356-7FB87932FF29}" type="presOf" srcId="{BB570559-3F7A-4D97-A63C-6A3C3794F65F}" destId="{D4453C38-7DDD-4710-A6A6-EAC2C58CEF99}" srcOrd="0" destOrd="0" presId="urn:microsoft.com/office/officeart/2005/8/layout/pyramid1"/>
    <dgm:cxn modelId="{63D5967E-565B-42FB-BB77-3E2F21251B52}" type="presOf" srcId="{657D1CD7-4FD6-418C-92EB-49F57C782F3F}" destId="{EB052AC8-7793-42EA-8F06-06EC314B02EA}" srcOrd="0" destOrd="0" presId="urn:microsoft.com/office/officeart/2005/8/layout/pyramid1"/>
    <dgm:cxn modelId="{59922151-8483-4BD1-9C6F-BEEC0D3D9B0E}" type="presOf" srcId="{0B9BBE9D-62D0-487F-A037-0103FAAE8B85}" destId="{A50BEC6A-50C8-4E51-AC26-37EE488B0C48}" srcOrd="1" destOrd="0" presId="urn:microsoft.com/office/officeart/2005/8/layout/pyramid1"/>
    <dgm:cxn modelId="{02239A4C-3211-4BBA-ACD5-1FF77BE22545}" type="presOf" srcId="{415C4926-9A69-4523-B70E-E5F9A079D438}" destId="{4C65E806-9AE0-4F9A-9B52-833673D877DF}" srcOrd="0" destOrd="0" presId="urn:microsoft.com/office/officeart/2005/8/layout/pyramid1"/>
    <dgm:cxn modelId="{1ED9AD56-F843-4F13-A9E8-0A956725A7BE}" srcId="{BB570559-3F7A-4D97-A63C-6A3C3794F65F}" destId="{0B9BBE9D-62D0-487F-A037-0103FAAE8B85}" srcOrd="2" destOrd="0" parTransId="{88383D47-999D-49FC-BBE8-689123E50E48}" sibTransId="{97E04100-8045-4C5A-8711-A81FF218EF92}"/>
    <dgm:cxn modelId="{D515400D-1A01-4369-9717-542482086904}" type="presOf" srcId="{0B9BBE9D-62D0-487F-A037-0103FAAE8B85}" destId="{09334668-D4C9-4EBC-9AF5-7BDBD749E33C}" srcOrd="0" destOrd="0" presId="urn:microsoft.com/office/officeart/2005/8/layout/pyramid1"/>
    <dgm:cxn modelId="{C4B33E3B-A7DE-4594-AED6-30AA7EE52546}" type="presOf" srcId="{657D1CD7-4FD6-418C-92EB-49F57C782F3F}" destId="{FCE5CE3D-1A50-4777-95DD-E55CAA560B70}" srcOrd="1" destOrd="0" presId="urn:microsoft.com/office/officeart/2005/8/layout/pyramid1"/>
    <dgm:cxn modelId="{200262D9-CB33-428C-B892-09E6B15750D6}" srcId="{BB570559-3F7A-4D97-A63C-6A3C3794F65F}" destId="{415C4926-9A69-4523-B70E-E5F9A079D438}" srcOrd="0" destOrd="0" parTransId="{A8CA93AA-3818-4D8A-9FA5-9584C1448E72}" sibTransId="{141BE350-93FF-4FC0-A194-158812E0D1BC}"/>
    <dgm:cxn modelId="{9749F18E-D028-416B-B538-83D921BA1B71}" type="presOf" srcId="{415C4926-9A69-4523-B70E-E5F9A079D438}" destId="{75BC88C2-C44E-422C-BE7F-96A59EA583D5}" srcOrd="1" destOrd="0" presId="urn:microsoft.com/office/officeart/2005/8/layout/pyramid1"/>
    <dgm:cxn modelId="{654D1CF7-4A82-4E10-BDFD-DE4BFC051FFF}" srcId="{BB570559-3F7A-4D97-A63C-6A3C3794F65F}" destId="{657D1CD7-4FD6-418C-92EB-49F57C782F3F}" srcOrd="1" destOrd="0" parTransId="{40EC485E-B1AF-4DDF-AE75-AE0044573758}" sibTransId="{9A7BFBC0-3F9B-4CBC-8150-23BDD6614F6C}"/>
    <dgm:cxn modelId="{6A9582B7-4085-4BE1-93BA-DC773F053BBA}" type="presParOf" srcId="{D4453C38-7DDD-4710-A6A6-EAC2C58CEF99}" destId="{01FD135F-BCE0-4DFD-979D-6E52E2B80C34}" srcOrd="0" destOrd="0" presId="urn:microsoft.com/office/officeart/2005/8/layout/pyramid1"/>
    <dgm:cxn modelId="{52CE699A-0E5D-48E1-A28B-9AABCB031331}" type="presParOf" srcId="{01FD135F-BCE0-4DFD-979D-6E52E2B80C34}" destId="{4C65E806-9AE0-4F9A-9B52-833673D877DF}" srcOrd="0" destOrd="0" presId="urn:microsoft.com/office/officeart/2005/8/layout/pyramid1"/>
    <dgm:cxn modelId="{3EE4834C-DC62-4030-A363-00E4620E99BA}" type="presParOf" srcId="{01FD135F-BCE0-4DFD-979D-6E52E2B80C34}" destId="{75BC88C2-C44E-422C-BE7F-96A59EA583D5}" srcOrd="1" destOrd="0" presId="urn:microsoft.com/office/officeart/2005/8/layout/pyramid1"/>
    <dgm:cxn modelId="{5608F33F-F6E2-48F4-8C29-FF3337C0869B}" type="presParOf" srcId="{D4453C38-7DDD-4710-A6A6-EAC2C58CEF99}" destId="{AA957000-0748-4914-9D92-30EA4289335D}" srcOrd="1" destOrd="0" presId="urn:microsoft.com/office/officeart/2005/8/layout/pyramid1"/>
    <dgm:cxn modelId="{DC9B2E42-EF95-45B7-A87B-D3318BA6A682}" type="presParOf" srcId="{AA957000-0748-4914-9D92-30EA4289335D}" destId="{EB052AC8-7793-42EA-8F06-06EC314B02EA}" srcOrd="0" destOrd="0" presId="urn:microsoft.com/office/officeart/2005/8/layout/pyramid1"/>
    <dgm:cxn modelId="{390FED2B-2572-43F4-A669-CB7A04AD3965}" type="presParOf" srcId="{AA957000-0748-4914-9D92-30EA4289335D}" destId="{FCE5CE3D-1A50-4777-95DD-E55CAA560B70}" srcOrd="1" destOrd="0" presId="urn:microsoft.com/office/officeart/2005/8/layout/pyramid1"/>
    <dgm:cxn modelId="{9CA596C4-D415-410B-A568-D968474881DD}" type="presParOf" srcId="{D4453C38-7DDD-4710-A6A6-EAC2C58CEF99}" destId="{FFE68DB3-32C4-4F86-92D6-98808F38F38D}" srcOrd="2" destOrd="0" presId="urn:microsoft.com/office/officeart/2005/8/layout/pyramid1"/>
    <dgm:cxn modelId="{CEDE9876-A5D2-443A-8B99-5FB9DDEA4D6B}" type="presParOf" srcId="{FFE68DB3-32C4-4F86-92D6-98808F38F38D}" destId="{09334668-D4C9-4EBC-9AF5-7BDBD749E33C}" srcOrd="0" destOrd="0" presId="urn:microsoft.com/office/officeart/2005/8/layout/pyramid1"/>
    <dgm:cxn modelId="{65CD3CBB-0889-4A82-BCB1-13047AA70B55}" type="presParOf" srcId="{FFE68DB3-32C4-4F86-92D6-98808F38F38D}" destId="{A50BEC6A-50C8-4E51-AC26-37EE488B0C4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65E806-9AE0-4F9A-9B52-833673D877DF}">
      <dsp:nvSpPr>
        <dsp:cNvPr id="0" name=""/>
        <dsp:cNvSpPr/>
      </dsp:nvSpPr>
      <dsp:spPr>
        <a:xfrm>
          <a:off x="1296140" y="0"/>
          <a:ext cx="1368159" cy="1585754"/>
        </a:xfrm>
        <a:prstGeom prst="trapezoid">
          <a:avLst>
            <a:gd name="adj" fmla="val 51409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50800" dist="50800" dir="5400000" algn="ctr" rotWithShape="0">
            <a:schemeClr val="bg1"/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>
            <a:latin typeface="Candara" panose="020E0502030303020204" pitchFamily="34" charset="0"/>
            <a:cs typeface="Times New Roman" panose="02020603050405020304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>
            <a:latin typeface="Candara" panose="020E0502030303020204" pitchFamily="34" charset="0"/>
            <a:cs typeface="Times New Roman" panose="02020603050405020304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>
            <a:latin typeface="Candara" panose="020E0502030303020204" pitchFamily="34" charset="0"/>
            <a:cs typeface="Times New Roman" panose="02020603050405020304" pitchFamily="18" charset="0"/>
          </a:endParaRPr>
        </a:p>
        <a:p>
          <a:pPr marL="268288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>
            <a:effectLst>
              <a:outerShdw blurRad="50800" dist="38100" dir="2700000" algn="tl" rotWithShape="0">
                <a:schemeClr val="bg1">
                  <a:alpha val="83000"/>
                </a:schemeClr>
              </a:outerShdw>
            </a:effectLst>
            <a:latin typeface="Candara" panose="020E0502030303020204" pitchFamily="34" charset="0"/>
            <a:cs typeface="Times New Roman" panose="02020603050405020304" pitchFamily="18" charset="0"/>
          </a:endParaRPr>
        </a:p>
        <a:p>
          <a:pPr marL="17780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effectLst>
                <a:outerShdw blurRad="50800" dist="38100" dir="2700000" algn="tl" rotWithShape="0">
                  <a:schemeClr val="bg1">
                    <a:alpha val="83000"/>
                  </a:schemeClr>
                </a:outerShdw>
              </a:effectLst>
              <a:latin typeface="Candara" panose="020E0502030303020204" pitchFamily="34" charset="0"/>
              <a:cs typeface="Times New Roman" panose="02020603050405020304" pitchFamily="18" charset="0"/>
            </a:rPr>
            <a:t>Федеральный </a:t>
          </a:r>
        </a:p>
        <a:p>
          <a:pPr marL="17780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effectLst>
                <a:outerShdw blurRad="50800" dist="38100" dir="2700000" algn="tl" rotWithShape="0">
                  <a:schemeClr val="bg1">
                    <a:alpha val="83000"/>
                  </a:schemeClr>
                </a:outerShdw>
              </a:effectLst>
              <a:latin typeface="Candara" panose="020E0502030303020204" pitchFamily="34" charset="0"/>
              <a:cs typeface="Times New Roman" panose="02020603050405020304" pitchFamily="18" charset="0"/>
            </a:rPr>
            <a:t>уровень</a:t>
          </a:r>
          <a:endParaRPr lang="ru-RU" sz="1200" kern="1200" dirty="0">
            <a:effectLst>
              <a:outerShdw blurRad="50800" dist="38100" dir="2700000" algn="tl" rotWithShape="0">
                <a:schemeClr val="bg1">
                  <a:alpha val="83000"/>
                </a:schemeClr>
              </a:outerShdw>
            </a:effectLst>
            <a:latin typeface="Candara" panose="020E0502030303020204" pitchFamily="34" charset="0"/>
            <a:cs typeface="Times New Roman" panose="02020603050405020304" pitchFamily="18" charset="0"/>
          </a:endParaRPr>
        </a:p>
      </dsp:txBody>
      <dsp:txXfrm>
        <a:off x="1296140" y="0"/>
        <a:ext cx="1368159" cy="1585754"/>
      </dsp:txXfrm>
    </dsp:sp>
    <dsp:sp modelId="{EB052AC8-7793-42EA-8F06-06EC314B02EA}">
      <dsp:nvSpPr>
        <dsp:cNvPr id="0" name=""/>
        <dsp:cNvSpPr/>
      </dsp:nvSpPr>
      <dsp:spPr>
        <a:xfrm>
          <a:off x="638430" y="1585754"/>
          <a:ext cx="2683578" cy="1439370"/>
        </a:xfrm>
        <a:prstGeom prst="trapezoid">
          <a:avLst>
            <a:gd name="adj" fmla="val 44355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  <a:latin typeface="Candara" panose="020E0502030303020204" pitchFamily="34" charset="0"/>
            </a:rPr>
            <a:t>Региональный </a:t>
          </a:r>
          <a:r>
            <a:rPr lang="ru-RU" sz="1600" kern="1200" dirty="0" smtClean="0">
              <a:latin typeface="Candara" panose="020E0502030303020204" pitchFamily="34" charset="0"/>
            </a:rPr>
            <a:t>уровень</a:t>
          </a:r>
          <a:endParaRPr lang="ru-RU" sz="1600" kern="1200" dirty="0">
            <a:latin typeface="Candara" panose="020E0502030303020204" pitchFamily="34" charset="0"/>
          </a:endParaRPr>
        </a:p>
      </dsp:txBody>
      <dsp:txXfrm>
        <a:off x="1108056" y="1585754"/>
        <a:ext cx="1744326" cy="1439370"/>
      </dsp:txXfrm>
    </dsp:sp>
    <dsp:sp modelId="{09334668-D4C9-4EBC-9AF5-7BDBD749E33C}">
      <dsp:nvSpPr>
        <dsp:cNvPr id="0" name=""/>
        <dsp:cNvSpPr/>
      </dsp:nvSpPr>
      <dsp:spPr>
        <a:xfrm>
          <a:off x="0" y="3025125"/>
          <a:ext cx="3960439" cy="1439370"/>
        </a:xfrm>
        <a:prstGeom prst="trapezoid">
          <a:avLst>
            <a:gd name="adj" fmla="val 44355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Candara" panose="020E0502030303020204" pitchFamily="34" charset="0"/>
            </a:rPr>
            <a:t>Уровень ОО</a:t>
          </a:r>
          <a:endParaRPr lang="ru-RU" sz="1800" kern="1200" dirty="0">
            <a:latin typeface="Candara" panose="020E0502030303020204" pitchFamily="34" charset="0"/>
          </a:endParaRPr>
        </a:p>
      </dsp:txBody>
      <dsp:txXfrm>
        <a:off x="693076" y="3025125"/>
        <a:ext cx="2574286" cy="14393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99F7-108A-4FA7-BF77-A654A4508BE5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14C5-735A-4303-A0EF-A42358BFD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855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99F7-108A-4FA7-BF77-A654A4508BE5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14C5-735A-4303-A0EF-A42358BFD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372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99F7-108A-4FA7-BF77-A654A4508BE5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14C5-735A-4303-A0EF-A42358BFD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936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84784"/>
            <a:ext cx="8328047" cy="5144830"/>
          </a:xfrm>
          <a:prstGeom prst="rect">
            <a:avLst/>
          </a:prstGeom>
        </p:spPr>
      </p:pic>
      <p:pic>
        <p:nvPicPr>
          <p:cNvPr id="11" name="Picture 2" descr="D:\Work\Bachti\!!!ВНУТРЕННИЕ\декабрь\презентация\gerb_obl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619" y="121714"/>
            <a:ext cx="868070" cy="93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0007" y="1484784"/>
            <a:ext cx="71743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6000" kern="1200" baseline="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pPr lvl="0" defTabSz="396000"/>
            <a:r>
              <a:rPr lang="ru-RU" dirty="0" smtClean="0"/>
              <a:t>Название проекта</a:t>
            </a:r>
            <a:endParaRPr lang="ru-RU" dirty="0"/>
          </a:p>
        </p:txBody>
      </p:sp>
      <p:sp>
        <p:nvSpPr>
          <p:cNvPr id="16" name="Текст 2"/>
          <p:cNvSpPr>
            <a:spLocks noGrp="1"/>
          </p:cNvSpPr>
          <p:nvPr>
            <p:ph idx="1" hasCustomPrompt="1"/>
          </p:nvPr>
        </p:nvSpPr>
        <p:spPr>
          <a:xfrm>
            <a:off x="891105" y="3594393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Автор</a:t>
            </a:r>
          </a:p>
        </p:txBody>
      </p:sp>
      <p:sp>
        <p:nvSpPr>
          <p:cNvPr id="17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2051720" y="121714"/>
            <a:ext cx="1008112" cy="10418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Логотип ведомства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9612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99F7-108A-4FA7-BF77-A654A4508BE5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14C5-735A-4303-A0EF-A42358BFD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191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99F7-108A-4FA7-BF77-A654A4508BE5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14C5-735A-4303-A0EF-A42358BFD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15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99F7-108A-4FA7-BF77-A654A4508BE5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14C5-735A-4303-A0EF-A42358BFD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124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99F7-108A-4FA7-BF77-A654A4508BE5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14C5-735A-4303-A0EF-A42358BFD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660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99F7-108A-4FA7-BF77-A654A4508BE5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14C5-735A-4303-A0EF-A42358BFD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271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99F7-108A-4FA7-BF77-A654A4508BE5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14C5-735A-4303-A0EF-A42358BFD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455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99F7-108A-4FA7-BF77-A654A4508BE5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14C5-735A-4303-A0EF-A42358BFD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731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99F7-108A-4FA7-BF77-A654A4508BE5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14C5-735A-4303-A0EF-A42358BFD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259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78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E99F7-108A-4FA7-BF77-A654A4508BE5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814C5-735A-4303-A0EF-A42358BFD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886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251520" y="476672"/>
            <a:ext cx="7772400" cy="1780108"/>
          </a:xfrm>
        </p:spPr>
        <p:txBody>
          <a:bodyPr>
            <a:noAutofit/>
          </a:bodyPr>
          <a:lstStyle/>
          <a:p>
            <a:r>
              <a:rPr lang="ru-RU" sz="4800" dirty="0" smtClean="0"/>
              <a:t>Оптимизация учета внеурочных достижений обучающихся</a:t>
            </a:r>
            <a:endParaRPr lang="ru-RU" sz="4800" dirty="0"/>
          </a:p>
        </p:txBody>
      </p: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0" y="3789040"/>
            <a:ext cx="5760640" cy="147320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МБОУ «Средняя общеобразовательная школа № 71» 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925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Визуализация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61" r="11888"/>
          <a:stretch/>
        </p:blipFill>
        <p:spPr>
          <a:xfrm>
            <a:off x="50346" y="1278357"/>
            <a:ext cx="9093654" cy="5679035"/>
          </a:xfrm>
        </p:spPr>
      </p:pic>
    </p:spTree>
    <p:extLst>
      <p:ext uri="{BB962C8B-B14F-4D97-AF65-F5344CB8AC3E}">
        <p14:creationId xmlns:p14="http://schemas.microsoft.com/office/powerpoint/2010/main" val="367040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данные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412776"/>
            <a:ext cx="7408333" cy="3888432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Заказчик: </a:t>
            </a:r>
            <a:r>
              <a:rPr lang="ru-RU" sz="2000" dirty="0" smtClean="0"/>
              <a:t>Колесник О.В., директор МБОУ «Средняя общеобразовательная школа № 71» </a:t>
            </a:r>
          </a:p>
          <a:p>
            <a:r>
              <a:rPr lang="ru-RU" sz="2000" b="1" dirty="0" smtClean="0"/>
              <a:t>Процесс: </a:t>
            </a:r>
            <a:r>
              <a:rPr lang="ru-RU" sz="2000" dirty="0" smtClean="0"/>
              <a:t>учет внеурочных достижений обучающихся</a:t>
            </a:r>
          </a:p>
          <a:p>
            <a:r>
              <a:rPr lang="ru-RU" sz="2000" b="1" dirty="0" smtClean="0"/>
              <a:t>Границы процесса: </a:t>
            </a:r>
            <a:r>
              <a:rPr lang="ru-RU" sz="2000" dirty="0" smtClean="0"/>
              <a:t>от получения информации о результатах внеурочной деятельности обучающихся до ее фиксации</a:t>
            </a:r>
          </a:p>
          <a:p>
            <a:r>
              <a:rPr lang="ru-RU" sz="2000" b="1" dirty="0" smtClean="0"/>
              <a:t>Руководитель </a:t>
            </a:r>
            <a:r>
              <a:rPr lang="ru-RU" sz="2000" b="1" dirty="0" err="1" smtClean="0"/>
              <a:t>лин</a:t>
            </a:r>
            <a:r>
              <a:rPr lang="ru-RU" sz="2000" b="1" dirty="0" smtClean="0"/>
              <a:t>-проекта: </a:t>
            </a:r>
            <a:r>
              <a:rPr lang="ru-RU" sz="2000" dirty="0" smtClean="0"/>
              <a:t>Шитова М.В., заместитель директора по УВР</a:t>
            </a:r>
          </a:p>
          <a:p>
            <a:r>
              <a:rPr lang="ru-RU" sz="2000" b="1" dirty="0" smtClean="0"/>
              <a:t>Команда </a:t>
            </a:r>
            <a:r>
              <a:rPr lang="ru-RU" sz="2000" b="1" dirty="0" err="1" smtClean="0"/>
              <a:t>лин</a:t>
            </a:r>
            <a:r>
              <a:rPr lang="ru-RU" sz="2000" b="1" dirty="0" smtClean="0"/>
              <a:t>-проекта: </a:t>
            </a:r>
            <a:r>
              <a:rPr lang="ru-RU" sz="2000" b="1" dirty="0" err="1" smtClean="0"/>
              <a:t>Гейда</a:t>
            </a:r>
            <a:r>
              <a:rPr lang="ru-RU" sz="2000" b="1" dirty="0" smtClean="0"/>
              <a:t> Н.С., </a:t>
            </a:r>
            <a:r>
              <a:rPr lang="ru-RU" sz="2000" b="1" dirty="0" err="1" smtClean="0"/>
              <a:t>Добыш</a:t>
            </a:r>
            <a:r>
              <a:rPr lang="ru-RU" sz="2000" b="1" dirty="0" smtClean="0"/>
              <a:t> Т.В., заместители директора по УВР, Молчанова В.Д., заместитель директора по ВР, </a:t>
            </a:r>
            <a:r>
              <a:rPr lang="ru-RU" sz="2000" b="1" dirty="0" err="1" smtClean="0"/>
              <a:t>Старосельцева</a:t>
            </a:r>
            <a:r>
              <a:rPr lang="ru-RU" sz="2000" b="1" dirty="0" smtClean="0"/>
              <a:t> О.В., заместитель директора по БЖ</a:t>
            </a:r>
          </a:p>
          <a:p>
            <a:endParaRPr lang="ru-RU" sz="2000" b="1" dirty="0" smtClean="0"/>
          </a:p>
          <a:p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91319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88482"/>
            <a:ext cx="9144000" cy="516871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Паспорт проекта </a:t>
            </a:r>
            <a:br>
              <a:rPr lang="ru-RU" sz="3600" dirty="0"/>
            </a:br>
            <a:r>
              <a:rPr lang="ru-RU" sz="3600" dirty="0"/>
              <a:t> «Оптимизация учета внеурочных достижений </a:t>
            </a:r>
            <a:r>
              <a:rPr lang="ru-RU" sz="3600" dirty="0" smtClean="0"/>
              <a:t>обучающихся</a:t>
            </a:r>
            <a:r>
              <a:rPr lang="ru-RU" sz="3600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28421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4647972"/>
              </p:ext>
            </p:extLst>
          </p:nvPr>
        </p:nvGraphicFramePr>
        <p:xfrm>
          <a:off x="251520" y="1916833"/>
          <a:ext cx="8892480" cy="4896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41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641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641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15303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Текущий показатель</a:t>
                      </a:r>
                      <a:endParaRPr lang="ru-R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Целевой показатель</a:t>
                      </a:r>
                      <a:endParaRPr lang="ru-RU" dirty="0"/>
                    </a:p>
                  </a:txBody>
                  <a:tcPr marL="82321" marR="82321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18892">
                <a:tc>
                  <a:txBody>
                    <a:bodyPr/>
                    <a:lstStyle/>
                    <a:p>
                      <a:r>
                        <a:rPr lang="ru-RU" dirty="0" smtClean="0"/>
                        <a:t>Экономия времени на учет внеурочных достижений обучающихся</a:t>
                      </a:r>
                      <a:endParaRPr lang="ru-R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Минимум 60 мин</a:t>
                      </a:r>
                      <a:endParaRPr lang="ru-R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от 20 до 10 мин</a:t>
                      </a:r>
                      <a:endParaRPr lang="ru-RU" dirty="0"/>
                    </a:p>
                  </a:txBody>
                  <a:tcPr marL="82321" marR="8232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87449">
                <a:tc>
                  <a:txBody>
                    <a:bodyPr/>
                    <a:lstStyle/>
                    <a:p>
                      <a:r>
                        <a:rPr lang="ru-RU" dirty="0" smtClean="0"/>
                        <a:t>Оптимизация процесса сбора информации</a:t>
                      </a:r>
                      <a:endParaRPr lang="ru-R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Отсутствие доступа к информации</a:t>
                      </a:r>
                      <a:endParaRPr lang="ru-R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Наличие доступа к информации</a:t>
                      </a:r>
                    </a:p>
                    <a:p>
                      <a:r>
                        <a:rPr lang="ru-RU" dirty="0" smtClean="0"/>
                        <a:t>                               </a:t>
                      </a:r>
                    </a:p>
                  </a:txBody>
                  <a:tcPr marL="82321" marR="8232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87449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Формирование доступной системы учета внеурочных достижений обучающихся</a:t>
                      </a:r>
                      <a:endParaRPr lang="ru-R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Наличие потерь информации</a:t>
                      </a:r>
                      <a:endParaRPr lang="ru-R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Отсутствие потерь информации</a:t>
                      </a:r>
                    </a:p>
                  </a:txBody>
                  <a:tcPr marL="82321" marR="82321"/>
                </a:tc>
              </a:tr>
              <a:tr h="1087449">
                <a:tc>
                  <a:txBody>
                    <a:bodyPr/>
                    <a:lstStyle/>
                    <a:p>
                      <a:r>
                        <a:rPr lang="ru-RU" dirty="0" smtClean="0"/>
                        <a:t>Сокращение трудовых затрат на обработку информации</a:t>
                      </a:r>
                      <a:endParaRPr lang="ru-R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 5 исполнителей</a:t>
                      </a:r>
                      <a:endParaRPr lang="ru-R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</a:t>
                      </a:r>
                      <a:r>
                        <a:rPr lang="ru-RU" baseline="0" dirty="0" smtClean="0"/>
                        <a:t> 2 до 1 исполнителя</a:t>
                      </a:r>
                      <a:endParaRPr lang="ru-RU" dirty="0" smtClean="0"/>
                    </a:p>
                  </a:txBody>
                  <a:tcPr marL="82321" marR="8232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317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7544" y="703149"/>
            <a:ext cx="7992887" cy="6886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pc="-15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Выявленные</a:t>
            </a:r>
            <a:r>
              <a:rPr spc="-4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pc="-25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проблемы</a:t>
            </a:r>
            <a:endParaRPr spc="-25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9552" y="1651577"/>
            <a:ext cx="7704856" cy="33374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lvl="0"/>
            <a:r>
              <a:rPr lang="ru-RU" sz="2400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1. Значительные временные затраты на учет внеурочных достижений обучающихся.</a:t>
            </a:r>
            <a:endParaRPr lang="ru-RU" sz="2400" dirty="0">
              <a:latin typeface="Candara" panose="020E050203030302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2. Задействованы не менее 5 сотрудников.</a:t>
            </a:r>
            <a:endParaRPr lang="ru-RU" sz="2400" dirty="0">
              <a:latin typeface="Candara" panose="020E050203030302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3. Несовершенная система сбора, учета и хранения информации о внеурочных достижениях обучающихся.</a:t>
            </a:r>
            <a:endParaRPr lang="ru-RU" sz="2400" dirty="0">
              <a:latin typeface="Candara" panose="020E050203030302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4. Наличие риска потери информации.</a:t>
            </a:r>
            <a:endParaRPr lang="ru-RU" sz="2400" dirty="0">
              <a:latin typeface="Candara" panose="020E050203030302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5. Отсутствие общего доступа к системе хранения информации учета внеурочных достижений обучающихся.</a:t>
            </a:r>
            <a:endParaRPr lang="ru-RU" sz="2400" dirty="0">
              <a:latin typeface="Candara" panose="020E0502030303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9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6021" y="835921"/>
            <a:ext cx="5753503" cy="584775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Пирамида проблем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78947941"/>
              </p:ext>
            </p:extLst>
          </p:nvPr>
        </p:nvGraphicFramePr>
        <p:xfrm>
          <a:off x="179512" y="1916832"/>
          <a:ext cx="396044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997524" y="4561681"/>
            <a:ext cx="46789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400" dirty="0" smtClean="0"/>
              <a:t>1. Значительные </a:t>
            </a:r>
            <a:r>
              <a:rPr lang="ru-RU" sz="1400" dirty="0"/>
              <a:t>временные затраты на учет внеурочных достижений обучающихся.</a:t>
            </a:r>
          </a:p>
          <a:p>
            <a:pPr lvl="0"/>
            <a:r>
              <a:rPr lang="ru-RU" sz="1400" dirty="0"/>
              <a:t>2. Задействованы не менее 5 сотрудников.</a:t>
            </a:r>
          </a:p>
          <a:p>
            <a:pPr lvl="0"/>
            <a:r>
              <a:rPr lang="ru-RU" sz="1400" dirty="0"/>
              <a:t>3. Несовершенная система сбора, учета и хранения информации о внеурочных достижениях обучающихся.</a:t>
            </a:r>
          </a:p>
          <a:p>
            <a:pPr lvl="0"/>
            <a:r>
              <a:rPr lang="ru-RU" sz="1400" dirty="0"/>
              <a:t>4. Наличие риска потери информации.</a:t>
            </a:r>
          </a:p>
          <a:p>
            <a:pPr lvl="0"/>
            <a:r>
              <a:rPr lang="ru-RU" sz="1400" dirty="0"/>
              <a:t>5. Отсутствие общего доступа к системе хранения информации учета внеурочных достижений обучающихся.</a:t>
            </a:r>
          </a:p>
          <a:p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163413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 мероприятий по устранению проблем и потерь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845580"/>
              </p:ext>
            </p:extLst>
          </p:nvPr>
        </p:nvGraphicFramePr>
        <p:xfrm>
          <a:off x="395536" y="2564903"/>
          <a:ext cx="8424936" cy="3816951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7747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507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971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4783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5170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720081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000" dirty="0"/>
                        <a:t>№</a:t>
                      </a:r>
                      <a:endParaRPr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82245" algn="l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lang="ru-RU" sz="1000" dirty="0" smtClean="0"/>
                        <a:t>Проблема</a:t>
                      </a:r>
                      <a:endParaRPr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707390" algn="l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000" dirty="0"/>
                        <a:t>Причины</a:t>
                      </a:r>
                      <a:endParaRPr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76250" algn="l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lang="ru-RU" sz="1000" dirty="0" smtClean="0"/>
                        <a:t>М</a:t>
                      </a:r>
                      <a:r>
                        <a:rPr sz="1000" dirty="0" err="1" smtClean="0"/>
                        <a:t>ероприятия</a:t>
                      </a:r>
                      <a:endParaRPr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000" spc="5" dirty="0"/>
                        <a:t>Ф.И.О.,</a:t>
                      </a:r>
                      <a:endParaRPr sz="1000" dirty="0"/>
                    </a:p>
                    <a:p>
                      <a:pPr marL="0" marR="65405" indent="0" algn="l">
                        <a:lnSpc>
                          <a:spcPct val="115100"/>
                        </a:lnSpc>
                        <a:spcBef>
                          <a:spcPts val="15"/>
                        </a:spcBef>
                      </a:pPr>
                      <a:r>
                        <a:rPr sz="1000" dirty="0" err="1"/>
                        <a:t>должность</a:t>
                      </a:r>
                      <a:r>
                        <a:rPr sz="1000" dirty="0"/>
                        <a:t> </a:t>
                      </a:r>
                      <a:r>
                        <a:rPr sz="1000" spc="5" dirty="0"/>
                        <a:t> </a:t>
                      </a:r>
                      <a:r>
                        <a:rPr sz="1000" spc="5" dirty="0" err="1" smtClean="0"/>
                        <a:t>о</a:t>
                      </a:r>
                      <a:r>
                        <a:rPr sz="1000" spc="-15" dirty="0" err="1" smtClean="0"/>
                        <a:t>т</a:t>
                      </a:r>
                      <a:r>
                        <a:rPr sz="1000" dirty="0" err="1" smtClean="0"/>
                        <a:t>в</a:t>
                      </a:r>
                      <a:r>
                        <a:rPr sz="1000" spc="-10" dirty="0" err="1" smtClean="0"/>
                        <a:t>е</a:t>
                      </a:r>
                      <a:r>
                        <a:rPr sz="1000" spc="-15" dirty="0" err="1" smtClean="0"/>
                        <a:t>тст</a:t>
                      </a:r>
                      <a:r>
                        <a:rPr sz="1000" dirty="0" err="1" smtClean="0"/>
                        <a:t>в</a:t>
                      </a:r>
                      <a:r>
                        <a:rPr sz="1000" spc="-10" dirty="0" err="1" smtClean="0"/>
                        <a:t>е</a:t>
                      </a:r>
                      <a:r>
                        <a:rPr sz="1000" spc="-15" dirty="0" err="1" smtClean="0"/>
                        <a:t>н</a:t>
                      </a:r>
                      <a:r>
                        <a:rPr sz="1000" dirty="0" err="1" smtClean="0"/>
                        <a:t>н</a:t>
                      </a:r>
                      <a:r>
                        <a:rPr sz="1000" spc="5" dirty="0" err="1" smtClean="0"/>
                        <a:t>ого</a:t>
                      </a:r>
                      <a:endParaRPr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14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000" spc="-10" dirty="0"/>
                        <a:t>1.</a:t>
                      </a:r>
                      <a:endParaRPr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435609" algn="l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ru-RU" sz="1000" spc="-15" dirty="0" smtClean="0">
                          <a:latin typeface="Candara" panose="020E0502030303020204" pitchFamily="34" charset="0"/>
                        </a:rPr>
                        <a:t>Значительные временные затраты на учет внеурочных достижений обучающихся</a:t>
                      </a:r>
                      <a:endParaRPr sz="1000" dirty="0"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085" algn="l">
                        <a:lnSpc>
                          <a:spcPct val="100000"/>
                        </a:lnSpc>
                        <a:spcBef>
                          <a:spcPts val="40"/>
                        </a:spcBef>
                        <a:tabLst>
                          <a:tab pos="1353185" algn="l"/>
                        </a:tabLst>
                      </a:pPr>
                      <a:r>
                        <a:rPr lang="ru-RU" sz="1000" spc="-5" dirty="0" smtClean="0">
                          <a:latin typeface="Candara" panose="020E0502030303020204" pitchFamily="34" charset="0"/>
                        </a:rPr>
                        <a:t>Отсутствие</a:t>
                      </a:r>
                      <a:r>
                        <a:rPr lang="ru-RU" sz="1000" spc="-5" baseline="0" dirty="0" smtClean="0"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ru-RU" sz="1000" spc="-5" dirty="0" smtClean="0">
                          <a:latin typeface="Candara" panose="020E0502030303020204" pitchFamily="34" charset="0"/>
                        </a:rPr>
                        <a:t>алгоритма</a:t>
                      </a:r>
                      <a:endParaRPr lang="ru-RU" sz="1000" dirty="0" smtClean="0">
                        <a:latin typeface="Candara" panose="020E0502030303020204" pitchFamily="34" charset="0"/>
                      </a:endParaRPr>
                    </a:p>
                    <a:p>
                      <a:pPr marL="45085" algn="l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lang="ru-RU" sz="1000" spc="-5" dirty="0" smtClean="0">
                          <a:latin typeface="Candara" panose="020E0502030303020204" pitchFamily="34" charset="0"/>
                        </a:rPr>
                        <a:t>сбора информации</a:t>
                      </a:r>
                      <a:endParaRPr lang="ru-RU" sz="1000" dirty="0" smtClean="0"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739775" algn="l">
                        <a:lnSpc>
                          <a:spcPts val="1195"/>
                        </a:lnSpc>
                      </a:pPr>
                      <a:endParaRPr sz="1000" dirty="0"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" algn="l">
                        <a:lnSpc>
                          <a:spcPct val="100000"/>
                        </a:lnSpc>
                        <a:spcBef>
                          <a:spcPts val="40"/>
                        </a:spcBef>
                        <a:tabLst>
                          <a:tab pos="1140460" algn="l"/>
                        </a:tabLst>
                      </a:pPr>
                      <a:r>
                        <a:rPr lang="ru-RU" sz="1000" spc="-5" dirty="0" smtClean="0">
                          <a:latin typeface="Candara" panose="020E0502030303020204" pitchFamily="34" charset="0"/>
                        </a:rPr>
                        <a:t>Разработка</a:t>
                      </a:r>
                      <a:r>
                        <a:rPr lang="ru-RU" sz="1000" spc="-5" baseline="0" dirty="0" smtClean="0">
                          <a:latin typeface="Candara" panose="020E0502030303020204" pitchFamily="34" charset="0"/>
                        </a:rPr>
                        <a:t>  </a:t>
                      </a:r>
                      <a:r>
                        <a:rPr lang="ru-RU" sz="1000" spc="-5" dirty="0" smtClean="0">
                          <a:latin typeface="Candara" panose="020E0502030303020204" pitchFamily="34" charset="0"/>
                        </a:rPr>
                        <a:t>алгоритма</a:t>
                      </a:r>
                      <a:endParaRPr lang="ru-RU" sz="1000" dirty="0" smtClean="0">
                        <a:latin typeface="Candara" panose="020E0502030303020204" pitchFamily="34" charset="0"/>
                      </a:endParaRPr>
                    </a:p>
                    <a:p>
                      <a:pPr marL="45720" marR="31750" algn="l">
                        <a:lnSpc>
                          <a:spcPct val="113999"/>
                        </a:lnSpc>
                        <a:spcBef>
                          <a:spcPts val="25"/>
                        </a:spcBef>
                      </a:pPr>
                      <a:r>
                        <a:rPr lang="ru-RU" sz="1000" spc="-5" dirty="0" smtClean="0">
                          <a:latin typeface="Candara" panose="020E0502030303020204" pitchFamily="34" charset="0"/>
                        </a:rPr>
                        <a:t>для организации учета внеурочных достижений обучающихся</a:t>
                      </a:r>
                      <a:endParaRPr lang="ru-RU" sz="1000" dirty="0" smtClean="0"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1617663" algn="l"/>
                        </a:tabLst>
                      </a:pPr>
                      <a:endParaRPr sz="1000" dirty="0"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6990" algn="l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ru-RU" sz="1000" spc="-5" dirty="0" smtClean="0">
                          <a:latin typeface="Candara" panose="020E0502030303020204" pitchFamily="34" charset="0"/>
                        </a:rPr>
                        <a:t>Шитова  М.В.</a:t>
                      </a:r>
                      <a:endParaRPr sz="1000" dirty="0"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04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000" spc="-10" dirty="0"/>
                        <a:t>2.</a:t>
                      </a:r>
                      <a:endParaRPr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000" dirty="0" smtClean="0">
                          <a:latin typeface="Candara" panose="020E0502030303020204" pitchFamily="34" charset="0"/>
                          <a:cs typeface="Times New Roman" panose="02020603050405020304" pitchFamily="18" charset="0"/>
                        </a:rPr>
                        <a:t>Задействованы не менее 5 сотрудников</a:t>
                      </a:r>
                      <a:endParaRPr sz="1000" dirty="0"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085" algn="l">
                        <a:lnSpc>
                          <a:spcPct val="100000"/>
                        </a:lnSpc>
                        <a:spcBef>
                          <a:spcPts val="40"/>
                        </a:spcBef>
                        <a:tabLst>
                          <a:tab pos="1353185" algn="l"/>
                        </a:tabLst>
                      </a:pPr>
                      <a:r>
                        <a:rPr lang="ru-RU" sz="1000" dirty="0" smtClean="0">
                          <a:latin typeface="Candara" panose="020E0502030303020204" pitchFamily="34" charset="0"/>
                          <a:cs typeface="Times New Roman" panose="02020603050405020304" pitchFamily="18" charset="0"/>
                        </a:rPr>
                        <a:t>Все заместители директора ведут учет внеурочных достижений обучающихся по своему направлению</a:t>
                      </a:r>
                      <a:endParaRPr sz="1000" dirty="0"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" algn="l">
                        <a:lnSpc>
                          <a:spcPct val="100000"/>
                        </a:lnSpc>
                        <a:spcBef>
                          <a:spcPts val="40"/>
                        </a:spcBef>
                        <a:tabLst>
                          <a:tab pos="1140460" algn="l"/>
                        </a:tabLst>
                      </a:pPr>
                      <a:r>
                        <a:rPr lang="ru-RU" sz="1000" dirty="0" smtClean="0">
                          <a:latin typeface="Candara" panose="020E0502030303020204" pitchFamily="34" charset="0"/>
                          <a:cs typeface="Times New Roman" panose="02020603050405020304" pitchFamily="18" charset="0"/>
                        </a:rPr>
                        <a:t>Разработка единой формы</a:t>
                      </a:r>
                      <a:r>
                        <a:rPr lang="ru-RU" sz="1000" baseline="0" dirty="0" smtClean="0">
                          <a:latin typeface="Candara" panose="020E0502030303020204" pitchFamily="34" charset="0"/>
                          <a:cs typeface="Times New Roman" panose="02020603050405020304" pitchFamily="18" charset="0"/>
                        </a:rPr>
                        <a:t> учета внеурочных достижений обучающихся по всем направлениям</a:t>
                      </a:r>
                      <a:endParaRPr sz="1000" dirty="0"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6990" algn="l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ru-RU" sz="1000" dirty="0" smtClean="0">
                          <a:latin typeface="Candara" panose="020E0502030303020204" pitchFamily="34" charset="0"/>
                        </a:rPr>
                        <a:t>Шитова М.В.</a:t>
                      </a:r>
                      <a:endParaRPr sz="1000" dirty="0"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99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000" dirty="0" smtClean="0"/>
                        <a:t>3.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ru-RU" sz="1000" dirty="0" smtClean="0"/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ru-RU" sz="1000" dirty="0" smtClean="0"/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ru-RU" sz="1000" dirty="0" smtClean="0"/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1000" kern="1200" dirty="0" smtClean="0">
                          <a:effectLst/>
                          <a:latin typeface="Candara" panose="020E0502030303020204" pitchFamily="34" charset="0"/>
                        </a:rPr>
                        <a:t>Несовершенная система сбора, учета и хранения информации о внеурочных достижениях обучающихся</a:t>
                      </a:r>
                      <a:endParaRPr sz="1000" dirty="0"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085" algn="l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ru-RU" sz="1000" dirty="0" smtClean="0">
                          <a:latin typeface="Candara" panose="020E0502030303020204" pitchFamily="34" charset="0"/>
                        </a:rPr>
                        <a:t>Занятость педагогов</a:t>
                      </a:r>
                    </a:p>
                    <a:p>
                      <a:pPr marL="45085" algn="l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lang="ru-RU" sz="1000" dirty="0" smtClean="0">
                        <a:latin typeface="Candara" panose="020E0502030303020204" pitchFamily="34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" algn="l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869315" algn="l"/>
                          <a:tab pos="1539875" algn="l"/>
                        </a:tabLst>
                      </a:pPr>
                      <a:r>
                        <a:rPr lang="ru-RU" sz="1000" spc="-5" dirty="0" smtClean="0">
                          <a:latin typeface="Candara" panose="020E0502030303020204" pitchFamily="34" charset="0"/>
                        </a:rPr>
                        <a:t>Разработка</a:t>
                      </a:r>
                      <a:r>
                        <a:rPr lang="ru-RU" sz="1000" spc="-5" baseline="0" dirty="0" smtClean="0"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ru-RU" sz="1000" spc="-5" dirty="0" smtClean="0">
                          <a:latin typeface="Candara" panose="020E0502030303020204" pitchFamily="34" charset="0"/>
                        </a:rPr>
                        <a:t>требований</a:t>
                      </a:r>
                      <a:r>
                        <a:rPr lang="ru-RU" sz="1000" spc="-5" baseline="0" dirty="0" smtClean="0"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ru-RU" sz="1000" dirty="0" smtClean="0">
                          <a:latin typeface="Candara" panose="020E0502030303020204" pitchFamily="34" charset="0"/>
                        </a:rPr>
                        <a:t>для сбора, учета и хранения информации о внеурочных достижениях обучающихся</a:t>
                      </a: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6990" algn="l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ru-RU" sz="1000" dirty="0" smtClean="0">
                          <a:latin typeface="Candara" panose="020E0502030303020204" pitchFamily="34" charset="0"/>
                        </a:rPr>
                        <a:t>Шитова М.В.</a:t>
                      </a:r>
                      <a:endParaRPr lang="ru-RU" sz="1000" dirty="0"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39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000" spc="-10" dirty="0"/>
                        <a:t>4.</a:t>
                      </a:r>
                      <a:endParaRPr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l">
                        <a:spcBef>
                          <a:spcPts val="0"/>
                        </a:spcBef>
                      </a:pPr>
                      <a:r>
                        <a:rPr lang="ru-RU" sz="1000" kern="1200" dirty="0" smtClean="0">
                          <a:effectLst/>
                          <a:latin typeface="Candara" panose="020E0502030303020204" pitchFamily="34" charset="0"/>
                        </a:rPr>
                        <a:t>Наличие риска потери информации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085" algn="l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ru-RU" sz="1000" dirty="0" smtClean="0">
                          <a:latin typeface="Candara" panose="020E0502030303020204" pitchFamily="34" charset="0"/>
                        </a:rPr>
                        <a:t>Занятость педагогов</a:t>
                      </a:r>
                      <a:endParaRPr sz="1000" dirty="0"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" algn="l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869315" algn="l"/>
                          <a:tab pos="1539875" algn="l"/>
                        </a:tabLst>
                      </a:pPr>
                      <a:r>
                        <a:rPr lang="ru-RU" sz="1000" dirty="0" smtClean="0">
                          <a:latin typeface="Candara" panose="020E0502030303020204" pitchFamily="34" charset="0"/>
                        </a:rPr>
                        <a:t>Организация своевременного сбора информации</a:t>
                      </a:r>
                      <a:r>
                        <a:rPr sz="1000" dirty="0">
                          <a:latin typeface="Candara" panose="020E0502030303020204" pitchFamily="34" charset="0"/>
                        </a:rPr>
                        <a:t>	</a:t>
                      </a:r>
                      <a:endParaRPr sz="1000" dirty="0"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6990" algn="l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ru-RU" sz="1000" dirty="0" smtClean="0">
                          <a:latin typeface="Candara" panose="020E0502030303020204" pitchFamily="34" charset="0"/>
                        </a:rPr>
                        <a:t>Шитова М.В.</a:t>
                      </a:r>
                      <a:endParaRPr lang="ru-RU" sz="1000" dirty="0"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34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000" dirty="0" smtClean="0"/>
                        <a:t>5.</a:t>
                      </a:r>
                      <a:endParaRPr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l">
                        <a:spcBef>
                          <a:spcPts val="0"/>
                        </a:spcBef>
                      </a:pPr>
                      <a:r>
                        <a:rPr lang="ru-RU" sz="1000" kern="1200" dirty="0" smtClean="0">
                          <a:effectLst/>
                          <a:latin typeface="Candara" panose="020E0502030303020204" pitchFamily="34" charset="0"/>
                        </a:rPr>
                        <a:t>Отсутствие общего доступа к системе хранения информации учета внеурочных достижений обучающихся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085" algn="l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ru-RU" sz="1000" dirty="0" smtClean="0">
                          <a:latin typeface="Candara" panose="020E0502030303020204" pitchFamily="34" charset="0"/>
                        </a:rPr>
                        <a:t>Отсутствие общей структуры организации доступа к информации</a:t>
                      </a:r>
                      <a:endParaRPr sz="1000" dirty="0"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" marR="31750" algn="l">
                        <a:lnSpc>
                          <a:spcPct val="114799"/>
                        </a:lnSpc>
                        <a:spcBef>
                          <a:spcPts val="15"/>
                        </a:spcBef>
                        <a:tabLst>
                          <a:tab pos="658495" algn="l"/>
                          <a:tab pos="1198245" algn="l"/>
                          <a:tab pos="1652905" algn="l"/>
                          <a:tab pos="1685925" algn="l"/>
                        </a:tabLst>
                      </a:pPr>
                      <a:r>
                        <a:rPr lang="ru-RU" sz="1000" dirty="0" smtClean="0">
                          <a:latin typeface="Candara" panose="020E0502030303020204" pitchFamily="34" charset="0"/>
                        </a:rPr>
                        <a:t>Создание сетевой папки с общим доступом</a:t>
                      </a:r>
                      <a:endParaRPr sz="1000" dirty="0"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6990" algn="l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ru-RU" sz="1000" dirty="0" smtClean="0">
                          <a:latin typeface="Candara" panose="020E0502030303020204" pitchFamily="34" charset="0"/>
                        </a:rPr>
                        <a:t>Шитова М.В.</a:t>
                      </a:r>
                      <a:endParaRPr lang="ru-RU" sz="1000" dirty="0"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725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7544" y="476006"/>
            <a:ext cx="8208912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pc="-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Планируемые</a:t>
            </a:r>
            <a:r>
              <a:rPr spc="-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pc="-6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1508" y="2259885"/>
            <a:ext cx="2807335" cy="11525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20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dirty="0">
                <a:solidFill>
                  <a:srgbClr val="252573"/>
                </a:solidFill>
                <a:latin typeface="Arial Black"/>
                <a:cs typeface="Arial Black"/>
              </a:rPr>
              <a:t>До</a:t>
            </a:r>
            <a:r>
              <a:rPr sz="1800" spc="-40" dirty="0">
                <a:solidFill>
                  <a:srgbClr val="252573"/>
                </a:solidFill>
                <a:latin typeface="Arial Black"/>
                <a:cs typeface="Arial Black"/>
              </a:rPr>
              <a:t> </a:t>
            </a:r>
            <a:r>
              <a:rPr sz="1800" spc="-5" dirty="0">
                <a:solidFill>
                  <a:srgbClr val="252573"/>
                </a:solidFill>
                <a:latin typeface="Arial Black"/>
                <a:cs typeface="Arial Black"/>
              </a:rPr>
              <a:t>реализации</a:t>
            </a:r>
            <a:endParaRPr sz="1800" dirty="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</a:pPr>
            <a:r>
              <a:rPr sz="1800" spc="-5" dirty="0">
                <a:solidFill>
                  <a:srgbClr val="252573"/>
                </a:solidFill>
                <a:latin typeface="Arial Black"/>
                <a:cs typeface="Arial Black"/>
              </a:rPr>
              <a:t>лин-проекта</a:t>
            </a:r>
            <a:endParaRPr sz="1800" dirty="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03848" y="2294151"/>
            <a:ext cx="5616624" cy="1108637"/>
          </a:xfrm>
          <a:prstGeom prst="rect">
            <a:avLst/>
          </a:prstGeom>
          <a:ln w="24384">
            <a:solidFill>
              <a:srgbClr val="333399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90488">
              <a:lnSpc>
                <a:spcPct val="100000"/>
              </a:lnSpc>
              <a:spcBef>
                <a:spcPts val="245"/>
              </a:spcBef>
            </a:pPr>
            <a:r>
              <a:rPr sz="1400" spc="5" dirty="0">
                <a:solidFill>
                  <a:srgbClr val="252573"/>
                </a:solidFill>
                <a:latin typeface="Arial Black"/>
                <a:cs typeface="Arial Black"/>
              </a:rPr>
              <a:t>ВПП</a:t>
            </a:r>
            <a:r>
              <a:rPr sz="1400" spc="-15" dirty="0">
                <a:solidFill>
                  <a:srgbClr val="252573"/>
                </a:solidFill>
                <a:latin typeface="Arial Black"/>
                <a:cs typeface="Arial Black"/>
              </a:rPr>
              <a:t> </a:t>
            </a:r>
            <a:r>
              <a:rPr sz="1400" spc="5" dirty="0">
                <a:solidFill>
                  <a:srgbClr val="252573"/>
                </a:solidFill>
                <a:latin typeface="Arial Black"/>
                <a:cs typeface="Arial Black"/>
              </a:rPr>
              <a:t>(время</a:t>
            </a:r>
            <a:r>
              <a:rPr sz="1400" spc="-65" dirty="0">
                <a:solidFill>
                  <a:srgbClr val="252573"/>
                </a:solidFill>
                <a:latin typeface="Arial Black"/>
                <a:cs typeface="Arial Black"/>
              </a:rPr>
              <a:t> </a:t>
            </a:r>
            <a:r>
              <a:rPr sz="1400" dirty="0">
                <a:solidFill>
                  <a:srgbClr val="252573"/>
                </a:solidFill>
                <a:latin typeface="Arial Black"/>
                <a:cs typeface="Arial Black"/>
              </a:rPr>
              <a:t>протекания</a:t>
            </a:r>
            <a:r>
              <a:rPr sz="1400" spc="-85" dirty="0">
                <a:solidFill>
                  <a:srgbClr val="252573"/>
                </a:solidFill>
                <a:latin typeface="Arial Black"/>
                <a:cs typeface="Arial Black"/>
              </a:rPr>
              <a:t> </a:t>
            </a:r>
            <a:r>
              <a:rPr sz="1400" spc="5" dirty="0">
                <a:solidFill>
                  <a:srgbClr val="252573"/>
                </a:solidFill>
                <a:latin typeface="Arial Black"/>
                <a:cs typeface="Arial Black"/>
              </a:rPr>
              <a:t>процесса)</a:t>
            </a:r>
            <a:endParaRPr sz="1400" dirty="0">
              <a:latin typeface="Arial Black"/>
              <a:cs typeface="Arial Black"/>
            </a:endParaRPr>
          </a:p>
          <a:p>
            <a:pPr marL="90488">
              <a:lnSpc>
                <a:spcPct val="100000"/>
              </a:lnSpc>
            </a:pPr>
            <a:r>
              <a:rPr lang="ru-RU" sz="1400" spc="5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  <a:t>м</a:t>
            </a:r>
            <a:r>
              <a:rPr lang="ru-RU" sz="1400" spc="5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  <a:t>инимум 60 минут</a:t>
            </a:r>
          </a:p>
          <a:p>
            <a:pPr marL="90488">
              <a:lnSpc>
                <a:spcPct val="100000"/>
              </a:lnSpc>
            </a:pPr>
            <a:r>
              <a:rPr lang="ru-RU" sz="1400" spc="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  <a:t>Отсутствие доступа к информации</a:t>
            </a:r>
          </a:p>
          <a:p>
            <a:pPr marL="90488">
              <a:lnSpc>
                <a:spcPct val="100000"/>
              </a:lnSpc>
            </a:pPr>
            <a:r>
              <a:rPr lang="ru-RU" sz="1400" spc="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  <a:t>Наличие потерь информации</a:t>
            </a:r>
          </a:p>
          <a:p>
            <a:pPr marL="90488">
              <a:lnSpc>
                <a:spcPct val="100000"/>
              </a:lnSpc>
            </a:pPr>
            <a:r>
              <a:rPr lang="ru-RU" sz="1400" spc="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  <a:t>Исполнители </a:t>
            </a:r>
            <a:r>
              <a:rPr lang="ru-RU" sz="1400" spc="5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  <a:t>до 5 человек</a:t>
            </a:r>
            <a:endParaRPr sz="1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/>
              <a:cs typeface="Arial Black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468805" y="3486142"/>
            <a:ext cx="332740" cy="404123"/>
            <a:chOff x="1441703" y="2663951"/>
            <a:chExt cx="332740" cy="619125"/>
          </a:xfrm>
        </p:grpSpPr>
        <p:sp>
          <p:nvSpPr>
            <p:cNvPr id="6" name="object 6"/>
            <p:cNvSpPr/>
            <p:nvPr/>
          </p:nvSpPr>
          <p:spPr>
            <a:xfrm>
              <a:off x="1446275" y="2668523"/>
              <a:ext cx="323215" cy="609600"/>
            </a:xfrm>
            <a:custGeom>
              <a:avLst/>
              <a:gdLst/>
              <a:ahLst/>
              <a:cxnLst/>
              <a:rect l="l" t="t" r="r" b="b"/>
              <a:pathLst>
                <a:path w="323214" h="609600">
                  <a:moveTo>
                    <a:pt x="242316" y="0"/>
                  </a:moveTo>
                  <a:lnTo>
                    <a:pt x="80772" y="0"/>
                  </a:lnTo>
                  <a:lnTo>
                    <a:pt x="80772" y="448055"/>
                  </a:lnTo>
                  <a:lnTo>
                    <a:pt x="0" y="448055"/>
                  </a:lnTo>
                  <a:lnTo>
                    <a:pt x="161544" y="609600"/>
                  </a:lnTo>
                  <a:lnTo>
                    <a:pt x="323088" y="448055"/>
                  </a:lnTo>
                  <a:lnTo>
                    <a:pt x="242316" y="448055"/>
                  </a:lnTo>
                  <a:lnTo>
                    <a:pt x="242316" y="0"/>
                  </a:lnTo>
                  <a:close/>
                </a:path>
              </a:pathLst>
            </a:cu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446275" y="2668523"/>
              <a:ext cx="323215" cy="609600"/>
            </a:xfrm>
            <a:custGeom>
              <a:avLst/>
              <a:gdLst/>
              <a:ahLst/>
              <a:cxnLst/>
              <a:rect l="l" t="t" r="r" b="b"/>
              <a:pathLst>
                <a:path w="323214" h="609600">
                  <a:moveTo>
                    <a:pt x="0" y="448055"/>
                  </a:moveTo>
                  <a:lnTo>
                    <a:pt x="80772" y="448055"/>
                  </a:lnTo>
                  <a:lnTo>
                    <a:pt x="80772" y="0"/>
                  </a:lnTo>
                  <a:lnTo>
                    <a:pt x="242316" y="0"/>
                  </a:lnTo>
                  <a:lnTo>
                    <a:pt x="242316" y="448055"/>
                  </a:lnTo>
                  <a:lnTo>
                    <a:pt x="323088" y="448055"/>
                  </a:lnTo>
                  <a:lnTo>
                    <a:pt x="161544" y="609600"/>
                  </a:lnTo>
                  <a:lnTo>
                    <a:pt x="0" y="448055"/>
                  </a:lnTo>
                  <a:close/>
                </a:path>
              </a:pathLst>
            </a:custGeom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5845790" y="3480577"/>
            <a:ext cx="332740" cy="406455"/>
            <a:chOff x="5839967" y="2642616"/>
            <a:chExt cx="332740" cy="622300"/>
          </a:xfrm>
        </p:grpSpPr>
        <p:sp>
          <p:nvSpPr>
            <p:cNvPr id="9" name="object 9"/>
            <p:cNvSpPr/>
            <p:nvPr/>
          </p:nvSpPr>
          <p:spPr>
            <a:xfrm>
              <a:off x="5844539" y="2647188"/>
              <a:ext cx="323215" cy="612775"/>
            </a:xfrm>
            <a:custGeom>
              <a:avLst/>
              <a:gdLst/>
              <a:ahLst/>
              <a:cxnLst/>
              <a:rect l="l" t="t" r="r" b="b"/>
              <a:pathLst>
                <a:path w="323214" h="612775">
                  <a:moveTo>
                    <a:pt x="242315" y="0"/>
                  </a:moveTo>
                  <a:lnTo>
                    <a:pt x="80772" y="0"/>
                  </a:lnTo>
                  <a:lnTo>
                    <a:pt x="80772" y="451103"/>
                  </a:lnTo>
                  <a:lnTo>
                    <a:pt x="0" y="451103"/>
                  </a:lnTo>
                  <a:lnTo>
                    <a:pt x="161544" y="612648"/>
                  </a:lnTo>
                  <a:lnTo>
                    <a:pt x="323088" y="451103"/>
                  </a:lnTo>
                  <a:lnTo>
                    <a:pt x="242315" y="451103"/>
                  </a:lnTo>
                  <a:lnTo>
                    <a:pt x="242315" y="0"/>
                  </a:lnTo>
                  <a:close/>
                </a:path>
              </a:pathLst>
            </a:custGeom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844539" y="2647188"/>
              <a:ext cx="323215" cy="612775"/>
            </a:xfrm>
            <a:custGeom>
              <a:avLst/>
              <a:gdLst/>
              <a:ahLst/>
              <a:cxnLst/>
              <a:rect l="l" t="t" r="r" b="b"/>
              <a:pathLst>
                <a:path w="323214" h="612775">
                  <a:moveTo>
                    <a:pt x="0" y="451103"/>
                  </a:moveTo>
                  <a:lnTo>
                    <a:pt x="80772" y="451103"/>
                  </a:lnTo>
                  <a:lnTo>
                    <a:pt x="80772" y="0"/>
                  </a:lnTo>
                  <a:lnTo>
                    <a:pt x="242315" y="0"/>
                  </a:lnTo>
                  <a:lnTo>
                    <a:pt x="242315" y="451103"/>
                  </a:lnTo>
                  <a:lnTo>
                    <a:pt x="323088" y="451103"/>
                  </a:lnTo>
                  <a:lnTo>
                    <a:pt x="161544" y="612648"/>
                  </a:lnTo>
                  <a:lnTo>
                    <a:pt x="0" y="451103"/>
                  </a:lnTo>
                  <a:close/>
                </a:path>
              </a:pathLst>
            </a:custGeom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31508" y="3979280"/>
            <a:ext cx="2807335" cy="11525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20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5" dirty="0">
                <a:solidFill>
                  <a:srgbClr val="252573"/>
                </a:solidFill>
                <a:latin typeface="Arial Black"/>
                <a:cs typeface="Arial Black"/>
              </a:rPr>
              <a:t>После</a:t>
            </a:r>
            <a:r>
              <a:rPr sz="1800" spc="-30" dirty="0">
                <a:solidFill>
                  <a:srgbClr val="252573"/>
                </a:solidFill>
                <a:latin typeface="Arial Black"/>
                <a:cs typeface="Arial Black"/>
              </a:rPr>
              <a:t> </a:t>
            </a:r>
            <a:r>
              <a:rPr sz="1800" spc="-5" dirty="0">
                <a:solidFill>
                  <a:srgbClr val="252573"/>
                </a:solidFill>
                <a:latin typeface="Arial Black"/>
                <a:cs typeface="Arial Black"/>
              </a:rPr>
              <a:t>реализации</a:t>
            </a:r>
            <a:endParaRPr sz="1800" dirty="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252573"/>
                </a:solidFill>
                <a:latin typeface="Arial Black"/>
                <a:cs typeface="Arial Black"/>
              </a:rPr>
              <a:t>лин-проекта</a:t>
            </a:r>
            <a:endParaRPr sz="1800" dirty="0">
              <a:latin typeface="Arial Black"/>
              <a:cs typeface="Arial Blac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16947" y="4029757"/>
            <a:ext cx="5616560" cy="1110560"/>
          </a:xfrm>
          <a:prstGeom prst="rect">
            <a:avLst/>
          </a:prstGeom>
          <a:ln w="24384">
            <a:solidFill>
              <a:srgbClr val="333399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0488">
              <a:lnSpc>
                <a:spcPct val="100000"/>
              </a:lnSpc>
              <a:spcBef>
                <a:spcPts val="260"/>
              </a:spcBef>
            </a:pPr>
            <a:r>
              <a:rPr sz="1400" spc="5" dirty="0">
                <a:solidFill>
                  <a:srgbClr val="001F5F"/>
                </a:solidFill>
                <a:latin typeface="Arial Black"/>
                <a:cs typeface="Arial Black"/>
              </a:rPr>
              <a:t>ВПП</a:t>
            </a:r>
            <a:r>
              <a:rPr sz="1400" spc="-20" dirty="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sz="1400" dirty="0">
                <a:solidFill>
                  <a:srgbClr val="001F5F"/>
                </a:solidFill>
                <a:latin typeface="Arial Black"/>
                <a:cs typeface="Arial Black"/>
              </a:rPr>
              <a:t>(время</a:t>
            </a:r>
            <a:r>
              <a:rPr sz="1400" spc="-65" dirty="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sz="1400" dirty="0">
                <a:solidFill>
                  <a:srgbClr val="001F5F"/>
                </a:solidFill>
                <a:latin typeface="Arial Black"/>
                <a:cs typeface="Arial Black"/>
              </a:rPr>
              <a:t>протекания</a:t>
            </a:r>
            <a:r>
              <a:rPr sz="1400" spc="-85" dirty="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sz="1400" dirty="0">
                <a:solidFill>
                  <a:srgbClr val="001F5F"/>
                </a:solidFill>
                <a:latin typeface="Arial Black"/>
                <a:cs typeface="Arial Black"/>
              </a:rPr>
              <a:t>процесса)</a:t>
            </a:r>
            <a:endParaRPr sz="1400" dirty="0">
              <a:latin typeface="Arial Black"/>
              <a:cs typeface="Arial Black"/>
            </a:endParaRPr>
          </a:p>
          <a:p>
            <a:pPr marL="90488" marR="688340">
              <a:lnSpc>
                <a:spcPct val="100000"/>
              </a:lnSpc>
            </a:pPr>
            <a:r>
              <a:rPr lang="ru-RU" sz="1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  <a:t>о</a:t>
            </a:r>
            <a:r>
              <a:rPr lang="ru-RU" sz="1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  <a:t>т 20 до 10 минут</a:t>
            </a:r>
          </a:p>
          <a:p>
            <a:pPr marL="90488" marR="688340">
              <a:lnSpc>
                <a:spcPct val="100000"/>
              </a:lnSpc>
            </a:pPr>
            <a:r>
              <a:rPr lang="ru-RU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  <a:t>Наличие доступа к информации</a:t>
            </a:r>
          </a:p>
          <a:p>
            <a:pPr marL="90488" marR="688340">
              <a:lnSpc>
                <a:spcPct val="100000"/>
              </a:lnSpc>
            </a:pPr>
            <a:r>
              <a:rPr lang="ru-RU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  <a:t>Отсутствие потерь информации</a:t>
            </a:r>
          </a:p>
          <a:p>
            <a:pPr marL="90488" marR="688340">
              <a:lnSpc>
                <a:spcPct val="100000"/>
              </a:lnSpc>
            </a:pPr>
            <a:r>
              <a:rPr lang="ru-RU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  <a:t>Исполнители </a:t>
            </a:r>
            <a:r>
              <a:rPr lang="ru-RU" sz="1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  <a:t>от 2 до 1 </a:t>
            </a:r>
            <a:endParaRPr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/>
              <a:cs typeface="Arial Blac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99592" y="5604886"/>
            <a:ext cx="7920880" cy="1580561"/>
          </a:xfrm>
          <a:prstGeom prst="rect">
            <a:avLst/>
          </a:prstGeom>
          <a:noFill/>
          <a:ln w="24384">
            <a:noFill/>
          </a:ln>
        </p:spPr>
        <p:txBody>
          <a:bodyPr vert="horz" wrap="square" lIns="0" tIns="33655" rIns="0" bIns="0" rtlCol="0">
            <a:spAutoFit/>
          </a:bodyPr>
          <a:lstStyle/>
          <a:p>
            <a:pPr marL="165735" marR="158115" indent="878205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 Black"/>
                <a:cs typeface="Arial Black"/>
              </a:rPr>
              <a:t>Экономия времени: </a:t>
            </a:r>
            <a:r>
              <a:rPr lang="ru-RU" sz="1400" dirty="0" smtClean="0">
                <a:solidFill>
                  <a:srgbClr val="C00000"/>
                </a:solidFill>
                <a:uFill>
                  <a:solidFill>
                    <a:srgbClr val="001F5F"/>
                  </a:solidFill>
                </a:uFill>
                <a:latin typeface="Arial Black"/>
                <a:cs typeface="Arial Black"/>
              </a:rPr>
              <a:t>от 40 до 50 минут</a:t>
            </a:r>
            <a:r>
              <a:rPr sz="1400" spc="5" dirty="0" smtClean="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endParaRPr lang="ru-RU" sz="1400" spc="5" dirty="0" smtClean="0">
              <a:solidFill>
                <a:srgbClr val="001F5F"/>
              </a:solidFill>
              <a:latin typeface="Arial Black"/>
              <a:cs typeface="Arial Black"/>
            </a:endParaRPr>
          </a:p>
          <a:p>
            <a:pPr marL="165735" marR="158115" indent="878205">
              <a:lnSpc>
                <a:spcPct val="100000"/>
              </a:lnSpc>
              <a:spcBef>
                <a:spcPts val="265"/>
              </a:spcBef>
            </a:pPr>
            <a:r>
              <a:rPr lang="ru-RU" sz="1400" spc="5" dirty="0" smtClean="0">
                <a:solidFill>
                  <a:srgbClr val="001F5F"/>
                </a:solidFill>
                <a:latin typeface="Arial Black"/>
                <a:cs typeface="Arial Black"/>
              </a:rPr>
              <a:t>Наличие доступа к информации</a:t>
            </a:r>
          </a:p>
          <a:p>
            <a:pPr marL="165735" marR="158115" indent="878205">
              <a:lnSpc>
                <a:spcPct val="100000"/>
              </a:lnSpc>
              <a:spcBef>
                <a:spcPts val="265"/>
              </a:spcBef>
            </a:pPr>
            <a:r>
              <a:rPr lang="ru-RU" sz="1400" spc="5" dirty="0" smtClean="0">
                <a:solidFill>
                  <a:srgbClr val="001F5F"/>
                </a:solidFill>
                <a:latin typeface="Arial Black"/>
                <a:cs typeface="Arial Black"/>
              </a:rPr>
              <a:t>Отсутствие потерь информации</a:t>
            </a:r>
          </a:p>
          <a:p>
            <a:pPr marL="165735" marR="158115" indent="878205">
              <a:lnSpc>
                <a:spcPct val="100000"/>
              </a:lnSpc>
              <a:spcBef>
                <a:spcPts val="265"/>
              </a:spcBef>
            </a:pPr>
            <a:r>
              <a:rPr lang="ru-RU" sz="1400" spc="5" dirty="0" smtClean="0">
                <a:solidFill>
                  <a:srgbClr val="001F5F"/>
                </a:solidFill>
                <a:latin typeface="Arial Black"/>
                <a:cs typeface="Arial Black"/>
              </a:rPr>
              <a:t>Сокращение количества исполнителей на 3-4 человека</a:t>
            </a:r>
          </a:p>
          <a:p>
            <a:pPr marL="165735" marR="158115" indent="878205">
              <a:lnSpc>
                <a:spcPct val="100000"/>
              </a:lnSpc>
              <a:spcBef>
                <a:spcPts val="265"/>
              </a:spcBef>
            </a:pPr>
            <a:endParaRPr lang="ru-RU" sz="1600" spc="5" dirty="0" smtClean="0">
              <a:solidFill>
                <a:srgbClr val="001F5F"/>
              </a:solidFill>
              <a:latin typeface="Arial Black"/>
              <a:cs typeface="Arial Black"/>
            </a:endParaRPr>
          </a:p>
          <a:p>
            <a:pPr marL="165735" marR="158115" indent="878205">
              <a:lnSpc>
                <a:spcPct val="100000"/>
              </a:lnSpc>
              <a:spcBef>
                <a:spcPts val="265"/>
              </a:spcBef>
            </a:pPr>
            <a:r>
              <a:rPr lang="ru-RU" sz="1600" spc="5" dirty="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lang="ru-RU" sz="1600" spc="5" dirty="0" smtClean="0">
                <a:solidFill>
                  <a:srgbClr val="001F5F"/>
                </a:solidFill>
                <a:latin typeface="Arial Black"/>
                <a:cs typeface="Arial Black"/>
              </a:rPr>
              <a:t>      </a:t>
            </a:r>
            <a:endParaRPr sz="120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7" name="Левая фигурная скобка 16"/>
          <p:cNvSpPr/>
          <p:nvPr/>
        </p:nvSpPr>
        <p:spPr>
          <a:xfrm rot="16200000">
            <a:off x="4427984" y="1155386"/>
            <a:ext cx="288032" cy="8588964"/>
          </a:xfrm>
          <a:prstGeom prst="leftBrace">
            <a:avLst>
              <a:gd name="adj1" fmla="val 172593"/>
              <a:gd name="adj2" fmla="val 50000"/>
            </a:avLst>
          </a:prstGeom>
          <a:ln w="19050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78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Достигнутые результаты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254176"/>
              </p:ext>
            </p:extLst>
          </p:nvPr>
        </p:nvGraphicFramePr>
        <p:xfrm>
          <a:off x="323528" y="1988840"/>
          <a:ext cx="8640959" cy="439248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6642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369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8754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45216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00441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Наименование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цели (ед. </a:t>
                      </a: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</a:rPr>
                        <a:t>изм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Было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Стало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Полученный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результат, эффект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3883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</a:rPr>
                        <a:t>Экономия времени на учет внеурочных достижений обучающихся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</a:rPr>
                        <a:t>минимум до 60 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</a:rPr>
                        <a:t>минут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</a:rPr>
                        <a:t>сокращение времени в 3-5 раз</a:t>
                      </a:r>
                    </a:p>
                    <a:p>
                      <a:pPr marL="0" algn="l" defTabSz="914400" rtl="0" eaLnBrk="1" latinLnBrk="0" hangingPunct="1"/>
                      <a:endParaRPr lang="ru-RU" sz="1400" b="1" kern="1200" dirty="0">
                        <a:solidFill>
                          <a:schemeClr val="tx1"/>
                        </a:solidFill>
                        <a:latin typeface="Candara" panose="020E0502030303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90488" indent="-90488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повышение качества учета результата в управленческой деятельности;</a:t>
                      </a:r>
                    </a:p>
                    <a:p>
                      <a:pPr marL="90488" indent="-90488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обеспечение  ситуации выборки тематической информации из общего хранилища;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26401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+mn-ea"/>
                          <a:cs typeface="Times New Roman" pitchFamily="18" charset="0"/>
                        </a:rPr>
                        <a:t>Оптимизация процесса сбора информации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Candara" panose="020E0502030303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+mn-ea"/>
                          <a:cs typeface="Times New Roman" pitchFamily="18" charset="0"/>
                        </a:rPr>
                        <a:t>отсутствие доступа к информации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Candara" panose="020E0502030303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+mn-ea"/>
                          <a:cs typeface="Times New Roman" pitchFamily="18" charset="0"/>
                        </a:rPr>
                        <a:t>наличие доступа к информации через сетевую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+mn-ea"/>
                          <a:cs typeface="Times New Roman" pitchFamily="18" charset="0"/>
                        </a:rPr>
                        <a:t> папку общего доступа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Candara" panose="020E0502030303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72053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+mn-ea"/>
                          <a:cs typeface="Times New Roman" pitchFamily="18" charset="0"/>
                        </a:rPr>
                        <a:t>Формирование  доступной системы учета внеурочных достижений обучающихся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Candara" panose="020E0502030303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+mn-ea"/>
                          <a:cs typeface="Times New Roman" pitchFamily="18" charset="0"/>
                        </a:rPr>
                        <a:t>наличие потерь информации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Candara" panose="020E0502030303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+mn-ea"/>
                          <a:cs typeface="Times New Roman" pitchFamily="18" charset="0"/>
                        </a:rPr>
                        <a:t>отсутствие потерь информации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Candara" panose="020E0502030303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54754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+mn-ea"/>
                          <a:cs typeface="Times New Roman" pitchFamily="18" charset="0"/>
                        </a:rPr>
                        <a:t>Сокращение трудовых затрат на обработку информации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Candara" panose="020E0502030303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+mn-ea"/>
                          <a:cs typeface="Times New Roman" pitchFamily="18" charset="0"/>
                        </a:rPr>
                        <a:t>до 5 исполнителей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Candara" panose="020E0502030303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+mn-ea"/>
                          <a:cs typeface="Times New Roman" pitchFamily="18" charset="0"/>
                        </a:rPr>
                        <a:t>1 исполнитель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Candara" panose="020E0502030303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2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</TotalTime>
  <Words>584</Words>
  <Application>Microsoft Office PowerPoint</Application>
  <PresentationFormat>Экран (4:3)</PresentationFormat>
  <Paragraphs>124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Оптимизация учета внеурочных достижений обучающихся</vt:lpstr>
      <vt:lpstr>Общие данные</vt:lpstr>
      <vt:lpstr>Паспорт проекта   «Оптимизация учета внеурочных достижений обучающихся»</vt:lpstr>
      <vt:lpstr>Цель:</vt:lpstr>
      <vt:lpstr>Выявленные проблемы</vt:lpstr>
      <vt:lpstr>Пирамида проблем</vt:lpstr>
      <vt:lpstr>План мероприятий по устранению проблем и потерь</vt:lpstr>
      <vt:lpstr>Планируемые результаты</vt:lpstr>
      <vt:lpstr>Достигнутые результаты</vt:lpstr>
      <vt:lpstr>Визуализация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Ольга Маньковская</cp:lastModifiedBy>
  <cp:revision>42</cp:revision>
  <dcterms:created xsi:type="dcterms:W3CDTF">2021-12-22T14:39:58Z</dcterms:created>
  <dcterms:modified xsi:type="dcterms:W3CDTF">2022-05-20T09:37:52Z</dcterms:modified>
</cp:coreProperties>
</file>